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14"/>
  </p:notesMasterIdLst>
  <p:sldIdLst>
    <p:sldId id="268" r:id="rId2"/>
    <p:sldId id="257" r:id="rId3"/>
    <p:sldId id="256" r:id="rId4"/>
    <p:sldId id="258" r:id="rId5"/>
    <p:sldId id="259" r:id="rId6"/>
    <p:sldId id="260" r:id="rId7"/>
    <p:sldId id="261"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4" autoAdjust="0"/>
    <p:restoredTop sz="94660"/>
  </p:normalViewPr>
  <p:slideViewPr>
    <p:cSldViewPr>
      <p:cViewPr varScale="1">
        <p:scale>
          <a:sx n="70" d="100"/>
          <a:sy n="70" d="100"/>
        </p:scale>
        <p:origin x="13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9A286B-583B-45F2-B394-C54A34D8C8A0}" type="datetimeFigureOut">
              <a:rPr lang="en-US" smtClean="0"/>
              <a:t>4/18/2018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9238EC-3AD9-4E06-AC86-17BFFEE4D9AE}" type="slidenum">
              <a:rPr lang="en-US" smtClean="0"/>
              <a:t>‹#›</a:t>
            </a:fld>
            <a:endParaRPr lang="en-US"/>
          </a:p>
        </p:txBody>
      </p:sp>
    </p:spTree>
    <p:extLst>
      <p:ext uri="{BB962C8B-B14F-4D97-AF65-F5344CB8AC3E}">
        <p14:creationId xmlns:p14="http://schemas.microsoft.com/office/powerpoint/2010/main" val="1084018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Qualitative research is exploratory</a:t>
            </a:r>
            <a:r>
              <a:rPr lang="en-US" baseline="0" dirty="0" smtClean="0"/>
              <a:t> in nature and it aims at uncovering  hidden reasons and trends in the actions of customers in sales and marketing researches.</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2</a:t>
            </a:fld>
            <a:endParaRPr lang="en-US"/>
          </a:p>
        </p:txBody>
      </p:sp>
    </p:spTree>
    <p:extLst>
      <p:ext uri="{BB962C8B-B14F-4D97-AF65-F5344CB8AC3E}">
        <p14:creationId xmlns:p14="http://schemas.microsoft.com/office/powerpoint/2010/main" val="2863947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when a sales department is conducting a</a:t>
            </a:r>
            <a:r>
              <a:rPr lang="en-US" baseline="0" dirty="0" smtClean="0"/>
              <a:t> research on why travellers prefer suitcases to backpack, the researcher decides to engage customers in a conversation while observing what other customers are commenting as the purchase their travelling bags. The researcher may decide to act as a customer.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3</a:t>
            </a:fld>
            <a:endParaRPr lang="en-US"/>
          </a:p>
        </p:txBody>
      </p:sp>
    </p:spTree>
    <p:extLst>
      <p:ext uri="{BB962C8B-B14F-4D97-AF65-F5344CB8AC3E}">
        <p14:creationId xmlns:p14="http://schemas.microsoft.com/office/powerpoint/2010/main" val="1237065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example, when the sales department decides to conduct a research on why consumers prefer </a:t>
            </a:r>
            <a:r>
              <a:rPr lang="en-US" baseline="0" smtClean="0"/>
              <a:t>large phones </a:t>
            </a:r>
            <a:r>
              <a:rPr lang="en-US" baseline="0" dirty="0" smtClean="0"/>
              <a:t>to small phones, the researcher sits at the sales point and observes as customers purchase their phones to collect data. In addition to that, cookies used in websites is a non-participant observation technique. </a:t>
            </a:r>
          </a:p>
        </p:txBody>
      </p:sp>
      <p:sp>
        <p:nvSpPr>
          <p:cNvPr id="4" name="Slide Number Placeholder 3"/>
          <p:cNvSpPr>
            <a:spLocks noGrp="1"/>
          </p:cNvSpPr>
          <p:nvPr>
            <p:ph type="sldNum" sz="quarter" idx="10"/>
          </p:nvPr>
        </p:nvSpPr>
        <p:spPr/>
        <p:txBody>
          <a:bodyPr/>
          <a:lstStyle/>
          <a:p>
            <a:fld id="{189238EC-3AD9-4E06-AC86-17BFFEE4D9AE}" type="slidenum">
              <a:rPr lang="en-US" smtClean="0"/>
              <a:t>4</a:t>
            </a:fld>
            <a:endParaRPr lang="en-US"/>
          </a:p>
        </p:txBody>
      </p:sp>
    </p:spTree>
    <p:extLst>
      <p:ext uri="{BB962C8B-B14F-4D97-AF65-F5344CB8AC3E}">
        <p14:creationId xmlns:p14="http://schemas.microsoft.com/office/powerpoint/2010/main" val="306703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when</a:t>
            </a:r>
            <a:r>
              <a:rPr lang="en-US" baseline="0" dirty="0" smtClean="0"/>
              <a:t> the sales department is conducting a research on the trend in consumer tastes and preferences in reference to age when purchasing electronics, the researcher avails himself to the sales point. He informs the customers that he is interested in researching about consumer tastes and preferences. The data he is interested in is the age of the customer and their taste and preference. Some old people who are still trendy may say the are younger as youths are often perceived as trendy.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5</a:t>
            </a:fld>
            <a:endParaRPr lang="en-US"/>
          </a:p>
        </p:txBody>
      </p:sp>
    </p:spTree>
    <p:extLst>
      <p:ext uri="{BB962C8B-B14F-4D97-AF65-F5344CB8AC3E}">
        <p14:creationId xmlns:p14="http://schemas.microsoft.com/office/powerpoint/2010/main" val="1459897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Quantitative research aims at measuring the magnitude of a problem through use of numeric</a:t>
            </a:r>
            <a:r>
              <a:rPr lang="en-US" baseline="0" dirty="0" smtClean="0"/>
              <a:t> data.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6</a:t>
            </a:fld>
            <a:endParaRPr lang="en-US"/>
          </a:p>
        </p:txBody>
      </p:sp>
    </p:spTree>
    <p:extLst>
      <p:ext uri="{BB962C8B-B14F-4D97-AF65-F5344CB8AC3E}">
        <p14:creationId xmlns:p14="http://schemas.microsoft.com/office/powerpoint/2010/main" val="805063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an</a:t>
            </a:r>
            <a:r>
              <a:rPr lang="en-US" baseline="0" dirty="0" smtClean="0"/>
              <a:t> advertisement of a new brand of maize flour in Kenya is given to young mothers. For the first group, the advert is placed on billboards while the second advert is placed on the newspaper.  When purchasing the new brand of maize flour, the mothers are interviewed to know how they learnt of the new brand and results are compared.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7</a:t>
            </a:fld>
            <a:endParaRPr lang="en-US"/>
          </a:p>
        </p:txBody>
      </p:sp>
    </p:spTree>
    <p:extLst>
      <p:ext uri="{BB962C8B-B14F-4D97-AF65-F5344CB8AC3E}">
        <p14:creationId xmlns:p14="http://schemas.microsoft.com/office/powerpoint/2010/main" val="2231857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 when you</a:t>
            </a:r>
            <a:r>
              <a:rPr lang="en-US" baseline="0" dirty="0" smtClean="0"/>
              <a:t> tested the mothers and discovered that most of them discovered the new brand of maize flour through bill board advertisements, you can effectively conclude that billboards are more effective as compared to magazines when the target market is young mothers.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8</a:t>
            </a:fld>
            <a:endParaRPr lang="en-US"/>
          </a:p>
        </p:txBody>
      </p:sp>
    </p:spTree>
    <p:extLst>
      <p:ext uri="{BB962C8B-B14F-4D97-AF65-F5344CB8AC3E}">
        <p14:creationId xmlns:p14="http://schemas.microsoft.com/office/powerpoint/2010/main" val="45108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a:t>
            </a:r>
            <a:r>
              <a:rPr lang="en-US" baseline="0" dirty="0" smtClean="0"/>
              <a:t> when observing the telephone customers to determine how customer taste and preference is affected by age, it is easy to derive the real opinions of customers through observing them as compared to interviewing them.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9</a:t>
            </a:fld>
            <a:endParaRPr lang="en-US"/>
          </a:p>
        </p:txBody>
      </p:sp>
    </p:spTree>
    <p:extLst>
      <p:ext uri="{BB962C8B-B14F-4D97-AF65-F5344CB8AC3E}">
        <p14:creationId xmlns:p14="http://schemas.microsoft.com/office/powerpoint/2010/main" val="4125164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Ethics help researchers as well as the public distinguish</a:t>
            </a:r>
            <a:r>
              <a:rPr lang="en-US" baseline="0" dirty="0" smtClean="0"/>
              <a:t> right from wrong. They have to be considered for any research for data to be considered valid. </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10</a:t>
            </a:fld>
            <a:endParaRPr lang="en-US"/>
          </a:p>
        </p:txBody>
      </p:sp>
    </p:spTree>
    <p:extLst>
      <p:ext uri="{BB962C8B-B14F-4D97-AF65-F5344CB8AC3E}">
        <p14:creationId xmlns:p14="http://schemas.microsoft.com/office/powerpoint/2010/main" val="4133304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When a market researcher has collected data that is one-dimensional and the data is used during advertising, the amount of harm expected is great.</a:t>
            </a:r>
            <a:endParaRPr lang="en-US" dirty="0"/>
          </a:p>
        </p:txBody>
      </p:sp>
      <p:sp>
        <p:nvSpPr>
          <p:cNvPr id="4" name="Slide Number Placeholder 3"/>
          <p:cNvSpPr>
            <a:spLocks noGrp="1"/>
          </p:cNvSpPr>
          <p:nvPr>
            <p:ph type="sldNum" sz="quarter" idx="10"/>
          </p:nvPr>
        </p:nvSpPr>
        <p:spPr/>
        <p:txBody>
          <a:bodyPr/>
          <a:lstStyle/>
          <a:p>
            <a:fld id="{189238EC-3AD9-4E06-AC86-17BFFEE4D9AE}" type="slidenum">
              <a:rPr lang="en-US" smtClean="0"/>
              <a:t>11</a:t>
            </a:fld>
            <a:endParaRPr lang="en-US"/>
          </a:p>
        </p:txBody>
      </p:sp>
    </p:spTree>
    <p:extLst>
      <p:ext uri="{BB962C8B-B14F-4D97-AF65-F5344CB8AC3E}">
        <p14:creationId xmlns:p14="http://schemas.microsoft.com/office/powerpoint/2010/main" val="1664845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F148312-142A-42A8-9717-67F4B10D3160}" type="datetimeFigureOut">
              <a:rPr lang="en-US" smtClean="0"/>
              <a:t>4/18/2018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02448FE-9850-47D4-AF0C-F8FCFB7A8F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148312-142A-42A8-9717-67F4B10D3160}"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F148312-142A-42A8-9717-67F4B10D3160}"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48FE-9850-47D4-AF0C-F8FCFB7A8F3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F148312-142A-42A8-9717-67F4B10D3160}"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F148312-142A-42A8-9717-67F4B10D3160}" type="datetimeFigureOut">
              <a:rPr lang="en-US" smtClean="0"/>
              <a:t>4/18/2018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F148312-142A-42A8-9717-67F4B10D3160}" type="datetimeFigureOut">
              <a:rPr lang="en-US" smtClean="0"/>
              <a:t>4/18/2018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148312-142A-42A8-9717-67F4B10D3160}" type="datetimeFigureOut">
              <a:rPr lang="en-US" smtClean="0"/>
              <a:t>4/18/2018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F148312-142A-42A8-9717-67F4B10D3160}"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F148312-142A-42A8-9717-67F4B10D3160}"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02448FE-9850-47D4-AF0C-F8FCFB7A8F39}"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148312-142A-42A8-9717-67F4B10D3160}"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148312-142A-42A8-9717-67F4B10D3160}"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48FE-9850-47D4-AF0C-F8FCFB7A8F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F148312-142A-42A8-9717-67F4B10D3160}" type="datetimeFigureOut">
              <a:rPr lang="en-US" smtClean="0"/>
              <a:t>4/18/2018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02448FE-9850-47D4-AF0C-F8FCFB7A8F39}"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3715512"/>
          </a:xfrm>
        </p:spPr>
        <p:txBody>
          <a:bodyPr>
            <a:normAutofit/>
          </a:bodyPr>
          <a:lstStyle/>
          <a:p>
            <a:pPr algn="ctr"/>
            <a:r>
              <a:rPr lang="en-US" sz="4800" dirty="0" smtClean="0"/>
              <a:t>Observation And Experimentation Techniques In Sales And Marketing</a:t>
            </a:r>
            <a:endParaRPr lang="en-US" sz="4800" dirty="0"/>
          </a:p>
        </p:txBody>
      </p:sp>
      <p:sp>
        <p:nvSpPr>
          <p:cNvPr id="3" name="Content Placeholder 2"/>
          <p:cNvSpPr>
            <a:spLocks noGrp="1"/>
          </p:cNvSpPr>
          <p:nvPr>
            <p:ph idx="1"/>
          </p:nvPr>
        </p:nvSpPr>
        <p:spPr>
          <a:xfrm>
            <a:off x="406021" y="4267200"/>
            <a:ext cx="8229600" cy="1371600"/>
          </a:xfrm>
        </p:spPr>
        <p:txBody>
          <a:bodyPr/>
          <a:lstStyle/>
          <a:p>
            <a:pPr marL="0" indent="0" algn="ctr">
              <a:buNone/>
            </a:pPr>
            <a:r>
              <a:rPr lang="en-US" dirty="0" smtClean="0"/>
              <a:t>Name</a:t>
            </a:r>
          </a:p>
          <a:p>
            <a:pPr marL="0" indent="0" algn="ctr">
              <a:buNone/>
            </a:pPr>
            <a:r>
              <a:rPr lang="en-US" dirty="0" smtClean="0"/>
              <a:t>Institution </a:t>
            </a:r>
            <a:endParaRPr lang="en-US" dirty="0"/>
          </a:p>
        </p:txBody>
      </p:sp>
    </p:spTree>
    <p:extLst>
      <p:ext uri="{BB962C8B-B14F-4D97-AF65-F5344CB8AC3E}">
        <p14:creationId xmlns:p14="http://schemas.microsoft.com/office/powerpoint/2010/main" val="1467129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0"/>
            <a:ext cx="7772400" cy="1470025"/>
          </a:xfrm>
        </p:spPr>
        <p:txBody>
          <a:bodyPr/>
          <a:lstStyle/>
          <a:p>
            <a:r>
              <a:rPr lang="en-US" b="1" dirty="0" smtClean="0"/>
              <a:t>Observational Techniques</a:t>
            </a:r>
            <a:endParaRPr lang="en-US" b="1" dirty="0"/>
          </a:p>
        </p:txBody>
      </p:sp>
      <p:sp>
        <p:nvSpPr>
          <p:cNvPr id="3" name="Subtitle 2"/>
          <p:cNvSpPr>
            <a:spLocks noGrp="1"/>
          </p:cNvSpPr>
          <p:nvPr>
            <p:ph type="subTitle" idx="1"/>
          </p:nvPr>
        </p:nvSpPr>
        <p:spPr>
          <a:xfrm>
            <a:off x="381000" y="1371600"/>
            <a:ext cx="8534400" cy="5486400"/>
          </a:xfrm>
        </p:spPr>
        <p:txBody>
          <a:bodyPr>
            <a:normAutofit/>
          </a:bodyPr>
          <a:lstStyle/>
          <a:p>
            <a:pPr marL="457200" indent="-457200" algn="just">
              <a:lnSpc>
                <a:spcPct val="150000"/>
              </a:lnSpc>
              <a:buFont typeface="Arial" pitchFamily="34" charset="0"/>
              <a:buChar char="•"/>
            </a:pPr>
            <a:r>
              <a:rPr lang="en-US" sz="2400" dirty="0" smtClean="0"/>
              <a:t>A qualitative research method.</a:t>
            </a:r>
          </a:p>
          <a:p>
            <a:pPr marL="457200" indent="-457200" algn="just">
              <a:lnSpc>
                <a:spcPct val="150000"/>
              </a:lnSpc>
              <a:buFont typeface="Arial" pitchFamily="34" charset="0"/>
              <a:buChar char="•"/>
            </a:pPr>
            <a:r>
              <a:rPr lang="en-US" sz="2400" dirty="0" smtClean="0"/>
              <a:t>It is a correlational research which involves collecting and analyzing data obtained through watching in a planned or natural environment.</a:t>
            </a:r>
          </a:p>
          <a:p>
            <a:pPr marL="457200" indent="-457200" algn="just">
              <a:lnSpc>
                <a:spcPct val="150000"/>
              </a:lnSpc>
              <a:buFont typeface="Arial" pitchFamily="34" charset="0"/>
              <a:buChar char="•"/>
            </a:pPr>
            <a:r>
              <a:rPr lang="en-US" sz="2400" dirty="0" smtClean="0"/>
              <a:t>Techniques used are participant observation, non-participant observation and overt observation (</a:t>
            </a:r>
            <a:r>
              <a:rPr lang="sv-SE" sz="2400" dirty="0" smtClean="0"/>
              <a:t>Bryman</a:t>
            </a:r>
            <a:r>
              <a:rPr lang="sv-SE" sz="2400" dirty="0"/>
              <a:t>, A., &amp; Bell, E. (2015</a:t>
            </a:r>
            <a:r>
              <a:rPr lang="sv-SE" sz="2400" dirty="0" smtClean="0"/>
              <a:t>)</a:t>
            </a:r>
            <a:r>
              <a:rPr lang="en-US" sz="2400" dirty="0" smtClean="0"/>
              <a:t>. </a:t>
            </a:r>
            <a:endParaRPr lang="en-US" sz="2400" dirty="0"/>
          </a:p>
        </p:txBody>
      </p:sp>
    </p:spTree>
    <p:extLst>
      <p:ext uri="{BB962C8B-B14F-4D97-AF65-F5344CB8AC3E}">
        <p14:creationId xmlns:p14="http://schemas.microsoft.com/office/powerpoint/2010/main" val="3978656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
            <a:ext cx="7772400" cy="1619250"/>
          </a:xfrm>
        </p:spPr>
        <p:txBody>
          <a:bodyPr>
            <a:normAutofit/>
          </a:bodyPr>
          <a:lstStyle/>
          <a:p>
            <a:r>
              <a:rPr lang="en-US" sz="6000" dirty="0" smtClean="0"/>
              <a:t>Participant Observation.</a:t>
            </a:r>
            <a:endParaRPr lang="en-US" sz="6000" dirty="0"/>
          </a:p>
        </p:txBody>
      </p:sp>
      <p:sp>
        <p:nvSpPr>
          <p:cNvPr id="3" name="Subtitle 2"/>
          <p:cNvSpPr>
            <a:spLocks noGrp="1"/>
          </p:cNvSpPr>
          <p:nvPr>
            <p:ph type="subTitle" idx="1"/>
          </p:nvPr>
        </p:nvSpPr>
        <p:spPr>
          <a:xfrm>
            <a:off x="533400" y="2057400"/>
            <a:ext cx="8001000" cy="4800600"/>
          </a:xfrm>
        </p:spPr>
        <p:txBody>
          <a:bodyPr>
            <a:normAutofit/>
          </a:bodyPr>
          <a:lstStyle/>
          <a:p>
            <a:pPr marL="342900" indent="-342900" algn="just">
              <a:lnSpc>
                <a:spcPct val="150000"/>
              </a:lnSpc>
              <a:buFont typeface="Arial" pitchFamily="34" charset="0"/>
              <a:buChar char="•"/>
            </a:pPr>
            <a:r>
              <a:rPr lang="en-US" sz="2400" dirty="0" smtClean="0"/>
              <a:t>Also referred to as covert observation (</a:t>
            </a:r>
            <a:r>
              <a:rPr lang="en-US" sz="2400" dirty="0" err="1" smtClean="0"/>
              <a:t>Sekaran</a:t>
            </a:r>
            <a:r>
              <a:rPr lang="en-US" sz="2400" dirty="0" smtClean="0"/>
              <a:t> &amp; </a:t>
            </a:r>
            <a:r>
              <a:rPr lang="en-US" sz="2400" dirty="0" err="1" smtClean="0"/>
              <a:t>Bougie</a:t>
            </a:r>
            <a:r>
              <a:rPr lang="en-US" sz="2400" dirty="0" smtClean="0"/>
              <a:t>, 2016). </a:t>
            </a:r>
            <a:endParaRPr lang="en-US" sz="2400" dirty="0" smtClean="0"/>
          </a:p>
          <a:p>
            <a:pPr marL="342900" indent="-342900" algn="just">
              <a:lnSpc>
                <a:spcPct val="150000"/>
              </a:lnSpc>
              <a:buFont typeface="Arial" pitchFamily="34" charset="0"/>
              <a:buChar char="•"/>
            </a:pPr>
            <a:r>
              <a:rPr lang="en-US" sz="2400" dirty="0" smtClean="0"/>
              <a:t>The </a:t>
            </a:r>
            <a:r>
              <a:rPr lang="en-US" sz="2400" dirty="0" smtClean="0"/>
              <a:t>researcher is an active member of the group under study. </a:t>
            </a:r>
          </a:p>
          <a:p>
            <a:pPr marL="457200" indent="-457200" algn="just">
              <a:lnSpc>
                <a:spcPct val="150000"/>
              </a:lnSpc>
              <a:buFont typeface="Arial" pitchFamily="34" charset="0"/>
              <a:buChar char="•"/>
            </a:pPr>
            <a:r>
              <a:rPr lang="en-US" sz="2400" dirty="0" smtClean="0"/>
              <a:t>Researcher is often a friend or colleague to the observed, and they know that he or she is a researcher. </a:t>
            </a:r>
          </a:p>
          <a:p>
            <a:pPr marL="457200" indent="-457200" algn="just">
              <a:buFont typeface="Arial" pitchFamily="34" charset="0"/>
              <a:buChar char="•"/>
            </a:pPr>
            <a:endParaRPr lang="en-US" sz="4800" dirty="0"/>
          </a:p>
        </p:txBody>
      </p:sp>
    </p:spTree>
    <p:extLst>
      <p:ext uri="{BB962C8B-B14F-4D97-AF65-F5344CB8AC3E}">
        <p14:creationId xmlns:p14="http://schemas.microsoft.com/office/powerpoint/2010/main" val="2373635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Autofit/>
          </a:bodyPr>
          <a:lstStyle/>
          <a:p>
            <a:pPr algn="ctr"/>
            <a:r>
              <a:rPr lang="en-US" sz="5400" dirty="0" smtClean="0"/>
              <a:t>Non-participant Observation</a:t>
            </a:r>
            <a:endParaRPr lang="en-US" sz="5400" dirty="0"/>
          </a:p>
        </p:txBody>
      </p:sp>
      <p:sp>
        <p:nvSpPr>
          <p:cNvPr id="3" name="Content Placeholder 2"/>
          <p:cNvSpPr>
            <a:spLocks noGrp="1"/>
          </p:cNvSpPr>
          <p:nvPr>
            <p:ph idx="1"/>
          </p:nvPr>
        </p:nvSpPr>
        <p:spPr>
          <a:xfrm>
            <a:off x="0" y="1981200"/>
            <a:ext cx="9067800" cy="4876800"/>
          </a:xfrm>
        </p:spPr>
        <p:txBody>
          <a:bodyPr>
            <a:normAutofit/>
          </a:bodyPr>
          <a:lstStyle/>
          <a:p>
            <a:pPr>
              <a:lnSpc>
                <a:spcPct val="150000"/>
              </a:lnSpc>
            </a:pPr>
            <a:r>
              <a:rPr lang="en-US" sz="2400" dirty="0" smtClean="0"/>
              <a:t>The researcher is not an active member of the group.</a:t>
            </a:r>
          </a:p>
          <a:p>
            <a:pPr>
              <a:lnSpc>
                <a:spcPct val="150000"/>
              </a:lnSpc>
            </a:pPr>
            <a:r>
              <a:rPr lang="en-US" sz="2400" dirty="0" smtClean="0"/>
              <a:t>He or she is detached, cannot be seen or noticed by </a:t>
            </a:r>
            <a:r>
              <a:rPr lang="en-US" sz="2400" dirty="0"/>
              <a:t>the </a:t>
            </a:r>
            <a:r>
              <a:rPr lang="en-US" sz="2400" dirty="0" smtClean="0"/>
              <a:t>participant (</a:t>
            </a:r>
            <a:r>
              <a:rPr lang="en-US" sz="2400" dirty="0"/>
              <a:t>Easterby-Smith, Thorpe &amp; Jackson, 2015</a:t>
            </a:r>
            <a:r>
              <a:rPr lang="en-US" sz="2400" dirty="0" smtClean="0"/>
              <a:t>).</a:t>
            </a:r>
          </a:p>
          <a:p>
            <a:pPr>
              <a:lnSpc>
                <a:spcPct val="150000"/>
              </a:lnSpc>
            </a:pPr>
            <a:r>
              <a:rPr lang="en-US" sz="2400" dirty="0" smtClean="0"/>
              <a:t>Therefore, participants may not be aware that they are being observed.</a:t>
            </a:r>
          </a:p>
          <a:p>
            <a:pPr>
              <a:lnSpc>
                <a:spcPct val="150000"/>
              </a:lnSpc>
            </a:pPr>
            <a:r>
              <a:rPr lang="en-US" sz="2400" dirty="0" smtClean="0"/>
              <a:t>It reduces Hawthorne effect as partici</a:t>
            </a:r>
            <a:r>
              <a:rPr lang="en-US" sz="2400" dirty="0"/>
              <a:t>p</a:t>
            </a:r>
            <a:r>
              <a:rPr lang="en-US" sz="2400" dirty="0" smtClean="0"/>
              <a:t>ants act in a natural way.</a:t>
            </a:r>
          </a:p>
          <a:p>
            <a:pPr>
              <a:lnSpc>
                <a:spcPct val="150000"/>
              </a:lnSpc>
            </a:pPr>
            <a:endParaRPr lang="en-US" sz="2400" dirty="0"/>
          </a:p>
        </p:txBody>
      </p:sp>
    </p:spTree>
    <p:extLst>
      <p:ext uri="{BB962C8B-B14F-4D97-AF65-F5344CB8AC3E}">
        <p14:creationId xmlns:p14="http://schemas.microsoft.com/office/powerpoint/2010/main" val="125320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Overt Observation</a:t>
            </a:r>
            <a:endParaRPr lang="en-US" sz="6000" dirty="0"/>
          </a:p>
        </p:txBody>
      </p:sp>
      <p:sp>
        <p:nvSpPr>
          <p:cNvPr id="3" name="Content Placeholder 2"/>
          <p:cNvSpPr>
            <a:spLocks noGrp="1"/>
          </p:cNvSpPr>
          <p:nvPr>
            <p:ph idx="1"/>
          </p:nvPr>
        </p:nvSpPr>
        <p:spPr>
          <a:xfrm>
            <a:off x="0" y="1600200"/>
            <a:ext cx="9144000" cy="5257800"/>
          </a:xfrm>
        </p:spPr>
        <p:txBody>
          <a:bodyPr>
            <a:noAutofit/>
          </a:bodyPr>
          <a:lstStyle/>
          <a:p>
            <a:pPr algn="just">
              <a:lnSpc>
                <a:spcPct val="150000"/>
              </a:lnSpc>
            </a:pPr>
            <a:r>
              <a:rPr lang="en-US" sz="2400" dirty="0" smtClean="0"/>
              <a:t>The researcher identifies himself or herself, explains the purpose of their research and states the type of data they are going to collect.</a:t>
            </a:r>
          </a:p>
          <a:p>
            <a:pPr algn="just">
              <a:lnSpc>
                <a:spcPct val="150000"/>
              </a:lnSpc>
            </a:pPr>
            <a:r>
              <a:rPr lang="en-US" sz="2400" dirty="0" smtClean="0"/>
              <a:t>Hardly used as participants tend to modify themselves. Data collected may not be accurate. </a:t>
            </a:r>
          </a:p>
          <a:p>
            <a:pPr algn="just">
              <a:lnSpc>
                <a:spcPct val="150000"/>
              </a:lnSpc>
            </a:pPr>
            <a:r>
              <a:rPr lang="en-US" sz="2400" dirty="0" smtClean="0"/>
              <a:t>Interaction between researcher and participants is limited as researcher is expected to play a neutral role. </a:t>
            </a:r>
            <a:endParaRPr lang="en-US" sz="2400" dirty="0"/>
          </a:p>
        </p:txBody>
      </p:sp>
    </p:spTree>
    <p:extLst>
      <p:ext uri="{BB962C8B-B14F-4D97-AF65-F5344CB8AC3E}">
        <p14:creationId xmlns:p14="http://schemas.microsoft.com/office/powerpoint/2010/main" val="405007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7772400" cy="1676400"/>
          </a:xfrm>
        </p:spPr>
        <p:txBody>
          <a:bodyPr>
            <a:noAutofit/>
          </a:bodyPr>
          <a:lstStyle/>
          <a:p>
            <a:pPr algn="ctr"/>
            <a:r>
              <a:rPr lang="en-US" sz="4800" dirty="0" smtClean="0">
                <a:effectLst/>
              </a:rPr>
              <a:t>Experimentation </a:t>
            </a:r>
            <a:r>
              <a:rPr lang="en-US" sz="4800" dirty="0" smtClean="0">
                <a:effectLst/>
              </a:rPr>
              <a:t>techniques</a:t>
            </a:r>
            <a:endParaRPr lang="en-US" sz="4800" dirty="0">
              <a:effectLst/>
            </a:endParaRPr>
          </a:p>
        </p:txBody>
      </p:sp>
      <p:sp>
        <p:nvSpPr>
          <p:cNvPr id="3" name="Subtitle 2"/>
          <p:cNvSpPr>
            <a:spLocks noGrp="1"/>
          </p:cNvSpPr>
          <p:nvPr>
            <p:ph type="subTitle" idx="1"/>
          </p:nvPr>
        </p:nvSpPr>
        <p:spPr>
          <a:xfrm>
            <a:off x="0" y="2362200"/>
            <a:ext cx="9144000" cy="4495800"/>
          </a:xfrm>
        </p:spPr>
        <p:txBody>
          <a:bodyPr>
            <a:normAutofit/>
          </a:bodyPr>
          <a:lstStyle/>
          <a:p>
            <a:pPr marL="457200" indent="-457200" algn="just">
              <a:lnSpc>
                <a:spcPct val="200000"/>
              </a:lnSpc>
              <a:buFont typeface="Arial" pitchFamily="34" charset="0"/>
              <a:buChar char="•"/>
            </a:pPr>
            <a:r>
              <a:rPr lang="en-US" sz="2400" dirty="0" smtClean="0"/>
              <a:t>A quantitative research approach method.</a:t>
            </a:r>
          </a:p>
          <a:p>
            <a:pPr marL="457200" indent="-457200" algn="just">
              <a:lnSpc>
                <a:spcPct val="200000"/>
              </a:lnSpc>
              <a:buFont typeface="Arial" pitchFamily="34" charset="0"/>
              <a:buChar char="•"/>
            </a:pPr>
            <a:r>
              <a:rPr lang="en-US" sz="2400" dirty="0" smtClean="0"/>
              <a:t>It involves testing a segmented market to discover new business opportunities (</a:t>
            </a:r>
            <a:r>
              <a:rPr lang="en-US" sz="2400" dirty="0" err="1" smtClean="0"/>
              <a:t>Easterby</a:t>
            </a:r>
            <a:r>
              <a:rPr lang="en-US" sz="2400" dirty="0" smtClean="0"/>
              <a:t>-Smith, Thorpe &amp; Jackson, 2015). </a:t>
            </a:r>
          </a:p>
          <a:p>
            <a:pPr marL="457200" indent="-457200" algn="just">
              <a:lnSpc>
                <a:spcPct val="200000"/>
              </a:lnSpc>
              <a:buFont typeface="Arial" pitchFamily="34" charset="0"/>
              <a:buChar char="•"/>
            </a:pPr>
            <a:r>
              <a:rPr lang="en-US" sz="2400" dirty="0" smtClean="0"/>
              <a:t>Includes advertising test.</a:t>
            </a:r>
            <a:endParaRPr lang="en-US" sz="2400" dirty="0"/>
          </a:p>
        </p:txBody>
      </p:sp>
    </p:spTree>
    <p:extLst>
      <p:ext uri="{BB962C8B-B14F-4D97-AF65-F5344CB8AC3E}">
        <p14:creationId xmlns:p14="http://schemas.microsoft.com/office/powerpoint/2010/main" val="1565523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7772400" cy="1470025"/>
          </a:xfrm>
        </p:spPr>
        <p:txBody>
          <a:bodyPr>
            <a:normAutofit/>
          </a:bodyPr>
          <a:lstStyle/>
          <a:p>
            <a:pPr algn="ctr"/>
            <a:r>
              <a:rPr lang="en-US" sz="6600" dirty="0" smtClean="0"/>
              <a:t>Advertising Test</a:t>
            </a:r>
            <a:endParaRPr lang="en-US" sz="6600" dirty="0"/>
          </a:p>
        </p:txBody>
      </p:sp>
      <p:sp>
        <p:nvSpPr>
          <p:cNvPr id="3" name="Subtitle 2"/>
          <p:cNvSpPr>
            <a:spLocks noGrp="1"/>
          </p:cNvSpPr>
          <p:nvPr>
            <p:ph type="subTitle" idx="1"/>
          </p:nvPr>
        </p:nvSpPr>
        <p:spPr>
          <a:xfrm>
            <a:off x="0" y="2057400"/>
            <a:ext cx="9144000" cy="4800600"/>
          </a:xfrm>
        </p:spPr>
        <p:txBody>
          <a:bodyPr>
            <a:normAutofit/>
          </a:bodyPr>
          <a:lstStyle/>
          <a:p>
            <a:pPr marL="457200" indent="-457200" algn="just">
              <a:lnSpc>
                <a:spcPct val="150000"/>
              </a:lnSpc>
              <a:buFont typeface="Arial" pitchFamily="34" charset="0"/>
              <a:buChar char="•"/>
            </a:pPr>
            <a:r>
              <a:rPr lang="en-US" sz="2400" dirty="0" smtClean="0"/>
              <a:t>Two groups in the same market segment are exposed to different advertisements.</a:t>
            </a:r>
          </a:p>
          <a:p>
            <a:pPr marL="457200" indent="-457200" algn="just">
              <a:lnSpc>
                <a:spcPct val="150000"/>
              </a:lnSpc>
              <a:buFont typeface="Arial" pitchFamily="34" charset="0"/>
              <a:buChar char="•"/>
            </a:pPr>
            <a:r>
              <a:rPr lang="en-US" sz="2400" dirty="0" smtClean="0"/>
              <a:t>Their reaction towards the advertisement is measured. </a:t>
            </a:r>
          </a:p>
          <a:p>
            <a:pPr marL="457200" indent="-457200" algn="just">
              <a:lnSpc>
                <a:spcPct val="150000"/>
              </a:lnSpc>
              <a:buFont typeface="Arial" pitchFamily="34" charset="0"/>
              <a:buChar char="•"/>
            </a:pPr>
            <a:r>
              <a:rPr lang="en-US" sz="2400" dirty="0" smtClean="0"/>
              <a:t>It may be either pre-testing or post-testing. Pre-testing involves testing the advertisement before it is run while post-testing </a:t>
            </a:r>
            <a:r>
              <a:rPr lang="en-US" sz="2400" smtClean="0"/>
              <a:t>involves testing </a:t>
            </a:r>
            <a:r>
              <a:rPr lang="en-US" sz="2400" dirty="0" smtClean="0"/>
              <a:t>the advertisement after it has been run.</a:t>
            </a:r>
            <a:endParaRPr lang="en-US" sz="2400" dirty="0"/>
          </a:p>
        </p:txBody>
      </p:sp>
    </p:spTree>
    <p:extLst>
      <p:ext uri="{BB962C8B-B14F-4D97-AF65-F5344CB8AC3E}">
        <p14:creationId xmlns:p14="http://schemas.microsoft.com/office/powerpoint/2010/main" val="3016888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pPr algn="ctr"/>
            <a:r>
              <a:rPr lang="en-US" dirty="0" smtClean="0"/>
              <a:t> </a:t>
            </a:r>
            <a:r>
              <a:rPr lang="en-US" sz="4900" dirty="0" smtClean="0"/>
              <a:t>Effectiveness Of Experimentation Techniques</a:t>
            </a:r>
            <a:endParaRPr lang="en-US" sz="6000" dirty="0"/>
          </a:p>
        </p:txBody>
      </p:sp>
      <p:sp>
        <p:nvSpPr>
          <p:cNvPr id="3" name="Content Placeholder 2"/>
          <p:cNvSpPr>
            <a:spLocks noGrp="1"/>
          </p:cNvSpPr>
          <p:nvPr>
            <p:ph idx="1"/>
          </p:nvPr>
        </p:nvSpPr>
        <p:spPr>
          <a:xfrm>
            <a:off x="0" y="2133600"/>
            <a:ext cx="9144000" cy="4648200"/>
          </a:xfrm>
        </p:spPr>
        <p:txBody>
          <a:bodyPr>
            <a:normAutofit/>
          </a:bodyPr>
          <a:lstStyle/>
          <a:p>
            <a:pPr algn="just">
              <a:lnSpc>
                <a:spcPct val="150000"/>
              </a:lnSpc>
            </a:pPr>
            <a:r>
              <a:rPr lang="en-US" sz="2400" dirty="0" smtClean="0"/>
              <a:t>It involves hypothesis testing. Therefore, it gives accurate results that can be used to draw a reliable conclusion for sales and marketing.</a:t>
            </a:r>
          </a:p>
          <a:p>
            <a:pPr algn="just">
              <a:lnSpc>
                <a:spcPct val="150000"/>
              </a:lnSpc>
            </a:pPr>
            <a:r>
              <a:rPr lang="en-US" sz="2400" dirty="0" smtClean="0"/>
              <a:t>Effective when carrying out in-market testing. It improves direct marketing techniques. </a:t>
            </a:r>
          </a:p>
          <a:p>
            <a:pPr algn="just">
              <a:lnSpc>
                <a:spcPct val="150000"/>
              </a:lnSpc>
            </a:pPr>
            <a:r>
              <a:rPr lang="en-US" sz="2400" dirty="0" smtClean="0"/>
              <a:t>It allows testing of many consumer variables in separate combinations.  Attributes that prompt consumer response are  isolated and later used. </a:t>
            </a:r>
            <a:endParaRPr lang="en-US" sz="2400" dirty="0"/>
          </a:p>
        </p:txBody>
      </p:sp>
    </p:spTree>
    <p:extLst>
      <p:ext uri="{BB962C8B-B14F-4D97-AF65-F5344CB8AC3E}">
        <p14:creationId xmlns:p14="http://schemas.microsoft.com/office/powerpoint/2010/main" val="416202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772400" cy="1470025"/>
          </a:xfrm>
        </p:spPr>
        <p:txBody>
          <a:bodyPr>
            <a:normAutofit/>
          </a:bodyPr>
          <a:lstStyle/>
          <a:p>
            <a:pPr algn="ctr"/>
            <a:r>
              <a:rPr lang="en-US" sz="4800" dirty="0" smtClean="0"/>
              <a:t>Effectiveness Of Observational Techniques</a:t>
            </a:r>
            <a:endParaRPr lang="en-US" sz="4800" dirty="0"/>
          </a:p>
        </p:txBody>
      </p:sp>
      <p:sp>
        <p:nvSpPr>
          <p:cNvPr id="3" name="Subtitle 2"/>
          <p:cNvSpPr>
            <a:spLocks noGrp="1"/>
          </p:cNvSpPr>
          <p:nvPr>
            <p:ph type="subTitle" idx="1"/>
          </p:nvPr>
        </p:nvSpPr>
        <p:spPr>
          <a:xfrm>
            <a:off x="0" y="1981200"/>
            <a:ext cx="9144000" cy="4876800"/>
          </a:xfrm>
        </p:spPr>
        <p:txBody>
          <a:bodyPr>
            <a:normAutofit/>
          </a:bodyPr>
          <a:lstStyle/>
          <a:p>
            <a:pPr marL="457200" indent="-457200" algn="just">
              <a:lnSpc>
                <a:spcPct val="150000"/>
              </a:lnSpc>
              <a:buFont typeface="Arial" pitchFamily="34" charset="0"/>
              <a:buChar char="•"/>
            </a:pPr>
            <a:r>
              <a:rPr lang="en-US" sz="2400" dirty="0" smtClean="0"/>
              <a:t>It is an effective research tool as the participants or study group often behaves in their natural way instead of behaving as the society expects of them.</a:t>
            </a:r>
          </a:p>
          <a:p>
            <a:pPr marL="457200" indent="-457200" algn="just">
              <a:lnSpc>
                <a:spcPct val="150000"/>
              </a:lnSpc>
              <a:buFont typeface="Arial" pitchFamily="34" charset="0"/>
              <a:buChar char="•"/>
            </a:pPr>
            <a:r>
              <a:rPr lang="en-US" sz="2400" dirty="0" smtClean="0"/>
              <a:t>Reliable data can be collected and well-informed conclusions derived (</a:t>
            </a:r>
            <a:r>
              <a:rPr lang="en-US" sz="2400" dirty="0" err="1" smtClean="0"/>
              <a:t>Sekaran</a:t>
            </a:r>
            <a:r>
              <a:rPr lang="en-US" sz="2400" dirty="0" smtClean="0"/>
              <a:t> &amp; </a:t>
            </a:r>
            <a:r>
              <a:rPr lang="en-US" sz="2400" dirty="0" err="1" smtClean="0"/>
              <a:t>Bougie</a:t>
            </a:r>
            <a:r>
              <a:rPr lang="en-US" sz="2400" dirty="0" smtClean="0"/>
              <a:t>, 2016).  </a:t>
            </a:r>
          </a:p>
          <a:p>
            <a:pPr marL="457200" indent="-457200" algn="just">
              <a:lnSpc>
                <a:spcPct val="150000"/>
              </a:lnSpc>
              <a:buFont typeface="Arial" pitchFamily="34" charset="0"/>
              <a:buChar char="•"/>
            </a:pPr>
            <a:endParaRPr lang="en-US" sz="2400" dirty="0"/>
          </a:p>
        </p:txBody>
      </p:sp>
    </p:spTree>
    <p:extLst>
      <p:ext uri="{BB962C8B-B14F-4D97-AF65-F5344CB8AC3E}">
        <p14:creationId xmlns:p14="http://schemas.microsoft.com/office/powerpoint/2010/main" val="609306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dirty="0" smtClean="0"/>
              <a:t>Ethical Implications Of Observational Techniques</a:t>
            </a:r>
            <a:endParaRPr lang="en-US" sz="4000" dirty="0"/>
          </a:p>
        </p:txBody>
      </p:sp>
      <p:sp>
        <p:nvSpPr>
          <p:cNvPr id="3" name="Content Placeholder 2"/>
          <p:cNvSpPr>
            <a:spLocks noGrp="1"/>
          </p:cNvSpPr>
          <p:nvPr>
            <p:ph idx="1"/>
          </p:nvPr>
        </p:nvSpPr>
        <p:spPr/>
        <p:txBody>
          <a:bodyPr>
            <a:normAutofit/>
          </a:bodyPr>
          <a:lstStyle/>
          <a:p>
            <a:pPr algn="just">
              <a:lnSpc>
                <a:spcPct val="110000"/>
              </a:lnSpc>
            </a:pPr>
            <a:r>
              <a:rPr lang="en-US" sz="2400" dirty="0" smtClean="0"/>
              <a:t>Ethics assure the public and participants that the researcher followed the necessary guidelines during observation (</a:t>
            </a:r>
            <a:r>
              <a:rPr lang="sv-SE" sz="2400" dirty="0" smtClean="0"/>
              <a:t>Bryman &amp; Bell, 2015). </a:t>
            </a:r>
            <a:endParaRPr lang="en-US" sz="2400" dirty="0" smtClean="0"/>
          </a:p>
          <a:p>
            <a:pPr algn="just">
              <a:lnSpc>
                <a:spcPct val="110000"/>
              </a:lnSpc>
            </a:pPr>
            <a:r>
              <a:rPr lang="en-US" sz="2400" dirty="0" smtClean="0"/>
              <a:t>Failure to follow the set ethical code of conduct invalidates observational research data results. </a:t>
            </a:r>
          </a:p>
          <a:p>
            <a:pPr algn="just">
              <a:lnSpc>
                <a:spcPct val="110000"/>
              </a:lnSpc>
            </a:pPr>
            <a:r>
              <a:rPr lang="en-US" sz="2400" dirty="0" smtClean="0"/>
              <a:t>Some companies opt to selling out customer information to other companies . They breach confidentiality and it often turns problematic.</a:t>
            </a:r>
            <a:endParaRPr lang="en-US" sz="2400" dirty="0"/>
          </a:p>
        </p:txBody>
      </p:sp>
    </p:spTree>
    <p:extLst>
      <p:ext uri="{BB962C8B-B14F-4D97-AF65-F5344CB8AC3E}">
        <p14:creationId xmlns:p14="http://schemas.microsoft.com/office/powerpoint/2010/main" val="4056205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Ethical Implications Cont’d </a:t>
            </a:r>
            <a:endParaRPr lang="en-US" dirty="0"/>
          </a:p>
        </p:txBody>
      </p:sp>
      <p:sp>
        <p:nvSpPr>
          <p:cNvPr id="3" name="Content Placeholder 2"/>
          <p:cNvSpPr>
            <a:spLocks noGrp="1"/>
          </p:cNvSpPr>
          <p:nvPr>
            <p:ph idx="1"/>
          </p:nvPr>
        </p:nvSpPr>
        <p:spPr>
          <a:xfrm>
            <a:off x="457200" y="1935480"/>
            <a:ext cx="8229600" cy="4922520"/>
          </a:xfrm>
        </p:spPr>
        <p:txBody>
          <a:bodyPr>
            <a:normAutofit/>
          </a:bodyPr>
          <a:lstStyle/>
          <a:p>
            <a:pPr algn="just"/>
            <a:r>
              <a:rPr lang="en-US" sz="2400" dirty="0" smtClean="0"/>
              <a:t>Companies can easily access data information from their customers and this may lead to deceptive practices and research results may be manipulated to fit the interest of the company. All types of lies used to get information from customers fall under this category.</a:t>
            </a:r>
          </a:p>
          <a:p>
            <a:pPr algn="just"/>
            <a:r>
              <a:rPr lang="en-US" sz="2400" dirty="0" smtClean="0"/>
              <a:t>The invasion of privacy during market research  has implications on the freedom of the company. When the company infringes customer privacy and uses targeted advertising, such are the implications.</a:t>
            </a:r>
          </a:p>
          <a:p>
            <a:pPr algn="just"/>
            <a:r>
              <a:rPr lang="en-US" sz="2400" dirty="0" smtClean="0"/>
              <a:t>Market researchers are obliged to conduct objective researches. The data collected allows for creation of a balanced image of the market.</a:t>
            </a:r>
            <a:endParaRPr lang="en-US" sz="2400" dirty="0"/>
          </a:p>
        </p:txBody>
      </p:sp>
    </p:spTree>
    <p:extLst>
      <p:ext uri="{BB962C8B-B14F-4D97-AF65-F5344CB8AC3E}">
        <p14:creationId xmlns:p14="http://schemas.microsoft.com/office/powerpoint/2010/main" val="37769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a:bodyPr>
          <a:lstStyle/>
          <a:p>
            <a:pPr algn="just"/>
            <a:r>
              <a:rPr lang="en-US" dirty="0" err="1" smtClean="0"/>
              <a:t>Bryman</a:t>
            </a:r>
            <a:r>
              <a:rPr lang="en-US" dirty="0" smtClean="0"/>
              <a:t>, A., &amp; Bell, E. (2015). Business research </a:t>
            </a:r>
            <a:r>
              <a:rPr lang="en-US" dirty="0" smtClean="0"/>
              <a:t>	methods</a:t>
            </a:r>
            <a:r>
              <a:rPr lang="en-US" dirty="0" smtClean="0"/>
              <a:t>. Oxford University Press, USA.</a:t>
            </a:r>
          </a:p>
          <a:p>
            <a:pPr algn="just"/>
            <a:r>
              <a:rPr lang="en-US" dirty="0" err="1" smtClean="0"/>
              <a:t>Easterby</a:t>
            </a:r>
            <a:r>
              <a:rPr lang="en-US" dirty="0" smtClean="0"/>
              <a:t>-Smith, M., Thorpe, R., &amp; Jackson, P. R. (2015). </a:t>
            </a:r>
            <a:r>
              <a:rPr lang="en-US" dirty="0" smtClean="0"/>
              <a:t>	Management </a:t>
            </a:r>
            <a:r>
              <a:rPr lang="en-US" dirty="0" smtClean="0"/>
              <a:t>and business research. Sage.</a:t>
            </a:r>
          </a:p>
          <a:p>
            <a:pPr algn="just"/>
            <a:r>
              <a:rPr lang="en-US" dirty="0" err="1" smtClean="0"/>
              <a:t>Sekaran</a:t>
            </a:r>
            <a:r>
              <a:rPr lang="en-US" dirty="0" smtClean="0"/>
              <a:t>, U., &amp; </a:t>
            </a:r>
            <a:r>
              <a:rPr lang="en-US" dirty="0" err="1" smtClean="0"/>
              <a:t>Bougie</a:t>
            </a:r>
            <a:r>
              <a:rPr lang="en-US" dirty="0" smtClean="0"/>
              <a:t>, R. (2016). Research methods for </a:t>
            </a:r>
            <a:r>
              <a:rPr lang="en-US" dirty="0" smtClean="0"/>
              <a:t>	business</a:t>
            </a:r>
            <a:r>
              <a:rPr lang="en-US" dirty="0" smtClean="0"/>
              <a:t>: A skill building approach. John Wiley &amp; </a:t>
            </a:r>
            <a:r>
              <a:rPr lang="en-US" dirty="0" smtClean="0"/>
              <a:t>	Sons</a:t>
            </a:r>
            <a:r>
              <a:rPr lang="en-US" dirty="0" smtClean="0"/>
              <a:t>.</a:t>
            </a:r>
          </a:p>
          <a:p>
            <a:pPr algn="just"/>
            <a:endParaRPr lang="en-US" dirty="0"/>
          </a:p>
        </p:txBody>
      </p:sp>
    </p:spTree>
    <p:extLst>
      <p:ext uri="{BB962C8B-B14F-4D97-AF65-F5344CB8AC3E}">
        <p14:creationId xmlns:p14="http://schemas.microsoft.com/office/powerpoint/2010/main" val="16050251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206</TotalTime>
  <Words>1070</Words>
  <Application>Microsoft Office PowerPoint</Application>
  <PresentationFormat>On-screen Show (4:3)</PresentationFormat>
  <Paragraphs>67</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Constantia</vt:lpstr>
      <vt:lpstr>Wingdings 2</vt:lpstr>
      <vt:lpstr>Flow</vt:lpstr>
      <vt:lpstr>Observation And Experimentation Techniques In Sales And Marketing</vt:lpstr>
      <vt:lpstr>Observational Techniques</vt:lpstr>
      <vt:lpstr>Participant Observation.</vt:lpstr>
      <vt:lpstr>Non-participant Observation</vt:lpstr>
      <vt:lpstr>Overt Observation</vt:lpstr>
      <vt:lpstr>Experimentation techniques</vt:lpstr>
      <vt:lpstr>Advertising Test</vt:lpstr>
      <vt:lpstr> Effectiveness Of Experimentation Techniques</vt:lpstr>
      <vt:lpstr>Effectiveness Of Observational Techniques</vt:lpstr>
      <vt:lpstr>Ethical Implications Of Observational Techniques</vt:lpstr>
      <vt:lpstr>Ethical Implications Cont’d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Observational techniques</dc:title>
  <dc:creator>user</dc:creator>
  <cp:lastModifiedBy>Windows User</cp:lastModifiedBy>
  <cp:revision>53</cp:revision>
  <dcterms:created xsi:type="dcterms:W3CDTF">2018-04-17T20:23:44Z</dcterms:created>
  <dcterms:modified xsi:type="dcterms:W3CDTF">2018-04-18T10:54:22Z</dcterms:modified>
</cp:coreProperties>
</file>